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B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0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Arizona State University  ·  CNALH / Symbiota Lichen Portal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04672"/>
            <a:ext cx="83210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Taxonomic Data Enhancement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the Consortium of Lichen Herbaria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(Symbiota)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57200" y="269748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Multi-Source Data Integration and Quality Initiative  |  2024 – 2026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3090672"/>
            <a:ext cx="8321040" cy="27432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3172968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Mousa Shaya</a:t>
            </a:r>
            <a:pPr indent="0" marL="0">
              <a:buNone/>
            </a:pPr>
            <a:r>
              <a:rPr lang="en-US" sz="1200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Software Architect &amp; ML Consultant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3465576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Shaya Software and Systems LLC   ·   </a:t>
            </a:r>
            <a:pPr indent="0" marL="0">
              <a:buNone/>
            </a:pPr>
            <a:r>
              <a:rPr lang="en-US" sz="1200" b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shayaml.com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3822192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collaboration with  </a:t>
            </a:r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Frank Bungartz</a:t>
            </a:r>
            <a:pPr indent="0" marL="0">
              <a:buNone/>
            </a:pPr>
            <a:r>
              <a:rPr lang="en-US" sz="1200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Collections Manager, Lichens &amp; Digital Data, ASU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4663440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ABLS Consortium Meeting  |  April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2B45"/>
          </a:solidFill>
          <a:ln w="12700">
            <a:solidFill>
              <a:srgbClr val="0D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Portal Enhancements: Improving the Curator Experience</a:t>
            </a:r>
            <a:endParaRPr lang="en-US" sz="2000" dirty="0"/>
          </a:p>
        </p:txBody>
      </p:sp>
      <p:pic>
        <p:nvPicPr>
          <p:cNvPr id="4" name="Image 0" descr="/home/claude/dropdow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822960"/>
            <a:ext cx="2926080" cy="265210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74320" y="3520782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Enriched taxon search dropdown — acceptance status, source identifiers, and synonym flags visible at a glance</a:t>
            </a:r>
            <a:endParaRPr lang="en-US" sz="950" dirty="0"/>
          </a:p>
        </p:txBody>
      </p:sp>
      <p:pic>
        <p:nvPicPr>
          <p:cNvPr id="6" name="Image 1" descr="/home/claude/taxoneditor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0440" y="822960"/>
            <a:ext cx="5303520" cy="3204376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520440" y="4073056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Taxon Editor showing cross-referenced source identifiers with direct 'Go To Source' links to MycoBank and Index Fungorum</a:t>
            </a:r>
            <a:endParaRPr lang="en-US" sz="950" dirty="0"/>
          </a:p>
        </p:txBody>
      </p:sp>
      <p:sp>
        <p:nvSpPr>
          <p:cNvPr id="8" name="Text 4"/>
          <p:cNvSpPr/>
          <p:nvPr/>
        </p:nvSpPr>
        <p:spPr>
          <a:xfrm>
            <a:off x="274320" y="466344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These UI enhancements are candidates for adoption across all Symbiota collections (birds, insects, plants) pending consortium review.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2B45"/>
          </a:solidFill>
          <a:ln w="12700">
            <a:solidFill>
              <a:srgbClr val="0D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 &amp; Path Forward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402336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22960"/>
            <a:ext cx="4023360" cy="347472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82296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Was Accomplished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234440"/>
            <a:ext cx="3749040" cy="3401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Ingested and reconciled two major fungal name databases (Index Fungorum &amp; MycoBank) into a unified working set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Identified 38,753 non-lichen taxa for removal from the portal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Added 68,717 previously missing lichen taxa — a major expansion of portal coverage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Augmented 162,465 records with authoritative nomenclatural data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Deployed enhanced UI enabling curators to verify and navigate taxa more efficiently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work requires ongoing expert judgment and adaptation — it is not a fixed process, and the domain knowledge embedded in each decision cannot be replaced by automation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572000" y="822960"/>
            <a:ext cx="429768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0" y="822960"/>
            <a:ext cx="4297680" cy="347472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17720" y="822960"/>
            <a:ext cx="4206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Extensions of This Work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663440" y="1316736"/>
            <a:ext cx="109728" cy="59436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64608" y="126187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Bryophyte Collections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864608" y="1517904"/>
            <a:ext cx="3886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pipeline architecture is domain-agnostic by design. Applying this methodology to bryophyte data is a natural and well-grounded next step — each extension requires the same expert-guided approach.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2185416"/>
            <a:ext cx="109728" cy="59436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64608" y="213055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GenBank &amp; UNITE Integration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864608" y="2386584"/>
            <a:ext cx="3886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Linking taxonomy records to molecular sequence data opens the door to phylogenetic validation of the portal's taxonomic backbone.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63440" y="3054096"/>
            <a:ext cx="109728" cy="59436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64608" y="299923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Literature Cross-Referencing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864608" y="3255264"/>
            <a:ext cx="3886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Connecting taxa to published lichen literature would further enhance the portal's value as a primary research tool.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3922776"/>
            <a:ext cx="109728" cy="59436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64608" y="386791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Broader Symbiota Adoption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864608" y="4123944"/>
            <a:ext cx="3886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enhancements and data quality tooling developed here have applicability across all Symbiota-managed collections.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2B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and discussion welcome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4023360" cy="2651760"/>
          </a:xfrm>
          <a:prstGeom prst="rect">
            <a:avLst/>
          </a:prstGeom>
          <a:solidFill>
            <a:srgbClr val="112840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783080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Mousa Shaya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4360" y="214884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Architect &amp; ML Consultant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Shaya Software and Systems LLC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94360" y="269748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mshaya01.ml@gmail.com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94360" y="2953512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shayaml.com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" y="320954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linkedin.com/in/mousashaya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94360" y="346557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github.com/mousashaya  (source code)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754880" y="1691640"/>
            <a:ext cx="4023360" cy="2651760"/>
          </a:xfrm>
          <a:prstGeom prst="rect">
            <a:avLst/>
          </a:prstGeom>
          <a:solidFill>
            <a:srgbClr val="112840"/>
          </a:solidFill>
          <a:ln w="12700">
            <a:solidFill>
              <a:srgbClr val="1ABC9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92040" y="1783080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Frank Bungartz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892040" y="214884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Collections Manager, Lichens &amp; Digital Data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Arizona State University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92040" y="2724912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project was Frank's idea and direction. </a:t>
            </a:r>
            <a:pPr indent="0" marL="0">
              <a:buNone/>
            </a:pPr>
            <a:r>
              <a:rPr lang="en-US" sz="1050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 vision, domain authority, and sustained scientific guidance made this work possible. I am personally and deeply grateful for his collaboration and trust — without which none of this would have happened.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57200" y="4681728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 &amp; portfolio:  shayaml.com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527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4173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Portal Demo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2487168"/>
            <a:ext cx="7315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Frank Bungartz will walk through the updated portal, demonstrating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i="1" dirty="0">
                <a:solidFill>
                  <a:srgbClr val="D6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taxon search, source cross-referencing, and curator workflow improvements.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188720" y="3493008"/>
            <a:ext cx="256032" cy="256032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508760" y="3474720"/>
            <a:ext cx="2103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Taxon search with enriched dropdown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749040" y="3493008"/>
            <a:ext cx="256032" cy="256032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069080" y="3474720"/>
            <a:ext cx="2103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Taxon Editor: source linking &amp; nomenclatural status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309360" y="3493008"/>
            <a:ext cx="256032" cy="256032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629400" y="3474720"/>
            <a:ext cx="21031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/ after: data quality comparison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2B45"/>
          </a:solidFill>
          <a:ln w="12700">
            <a:solidFill>
              <a:srgbClr val="0D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Problem: A Portal with Growing Data Quality Debt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27432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68680"/>
            <a:ext cx="2743200" cy="9144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5156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⚠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11480" y="16459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Taxonomic Drift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11480" y="2148840"/>
            <a:ext cx="24688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names are not verified, lacking identifiers. As understanding evolves, names change — and the portal's taxonomy has fallen behind authoritative international databases.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200400" y="868680"/>
            <a:ext cx="27432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868680"/>
            <a:ext cx="2743200" cy="9144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0" y="105156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🔗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337560" y="16459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 Cross-References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337560" y="2148840"/>
            <a:ext cx="24688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Tens of thousands of taxa lacking source identifiers linking them to MycoBank or Index Fungorum, making verification and curation significantly harder for collection managers.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126480" y="868680"/>
            <a:ext cx="27432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CF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26480" y="868680"/>
            <a:ext cx="2743200" cy="9144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105156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🚫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6263640" y="16459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Non-Lichen Contamination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63640" y="2148840"/>
            <a:ext cx="24688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Portal contains a substantial number of non-lichen fungal taxa. Maintenance of accepted names vs. synonyms difficult, non-lichen taxa irrelevant.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274320" y="4754880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data scale: Lichen Portal — 132,501 records  |  MycoBank — 537,509  |  Index Fungorum — 630,652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2B45"/>
          </a:solidFill>
          <a:ln w="12700">
            <a:solidFill>
              <a:srgbClr val="0D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Work Is Hard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41248"/>
            <a:ext cx="502920" cy="5943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841248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868680"/>
            <a:ext cx="7909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Bridging Two Very Different Worlds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14400" y="1143000"/>
            <a:ext cx="79095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lichenologist and a software engineer do not naturally speak the same language. Building this collaboration required sustained effort to understand each other's domain — what Frank knew deeply about taxonomy, and what could be reliably encoded in software. That shared understanding was the foundation for everything that followed.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865376"/>
            <a:ext cx="502920" cy="5943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1865376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14400" y="1892808"/>
            <a:ext cx="7909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Single Source of Truth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14400" y="2167128"/>
            <a:ext cx="79095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MycoBank and Index Fungorum are built independently, updated asynchronously, and frequently disagree on accepted names. Conflicts cannot be resolved algorithmically — they require expert scientific judgment.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889504"/>
            <a:ext cx="502920" cy="5943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2889504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14400" y="2916936"/>
            <a:ext cx="7909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Taxonomy Is a Living System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14400" y="3191256"/>
            <a:ext cx="79095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Synonym chains are deep and sometimes disagree. Concepts of currently accepted names may change. Experts disagree. Resolving these chains requires following pointers through multiple levels of nomenclatural history.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3913632"/>
            <a:ext cx="502920" cy="5943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4320" y="3913632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14400" y="3941064"/>
            <a:ext cx="7909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 Data Corruption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4215384"/>
            <a:ext cx="79095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names span centuries and languages — diacritics, abbreviations, and spelling variants handled inconsistently across sources create mismatches that are invisible to the eye but distinct to a database.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2B45"/>
          </a:solidFill>
          <a:ln w="12700">
            <a:solidFill>
              <a:srgbClr val="0D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Architecture: Data Enhancement Process</a:t>
            </a:r>
            <a:endParaRPr lang="en-US" sz="2000" dirty="0"/>
          </a:p>
        </p:txBody>
      </p:sp>
      <p:pic>
        <p:nvPicPr>
          <p:cNvPr id="4" name="Image 0" descr="/home/claude/enhancemen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0160" y="749808"/>
            <a:ext cx="6583680" cy="445029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74320" y="5254964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authoritative fungal name databases reconciled into a unified working set, with expert lichenological rules — provided by Dr. Frank Bungartz — governing every update.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2B45"/>
          </a:solidFill>
          <a:ln w="12700">
            <a:solidFill>
              <a:srgbClr val="0D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Innovation: Cross-Source Record Matching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8595360" cy="685800"/>
          </a:xfrm>
          <a:prstGeom prst="rect">
            <a:avLst/>
          </a:prstGeom>
          <a:solidFill>
            <a:srgbClr val="D6EAF8"/>
          </a:solidFill>
          <a:ln w="12700">
            <a:solidFill>
              <a:srgbClr val="A8C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804672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requirement: </a:t>
            </a:r>
            <a:pPr indent="0" marL="0">
              <a:buNone/>
            </a:pPr>
            <a:r>
              <a:rPr lang="en-US" sz="11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record in the Lichen Consortium must be matched to its name records in MycoBank and Index Fungorum, matching on both scientific name </a:t>
            </a:r>
            <a:pPr indent="0" marL="0">
              <a:buNone/>
            </a:pPr>
            <a:r>
              <a:rPr lang="en-US" sz="1150" b="1" i="1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</a:t>
            </a:r>
            <a:pPr indent="0" marL="0">
              <a:buNone/>
            </a:pPr>
            <a:r>
              <a:rPr lang="en-US" sz="11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author — but author strings are inconsistent.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274320" y="160020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Solution: The TaxaKey Algorithm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74320" y="1892808"/>
            <a:ext cx="4297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strings with variants = punctuation, initials spacing, name order, parenthetical basionym authors, nomenclatural suffixes like "nom. inval." Normalization algorithm eliminates variations into a canonical form. ⇒ TaxaKey — a reliable cross-source join key, examples below: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2852928"/>
            <a:ext cx="2788920" cy="32004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2852928"/>
            <a:ext cx="2697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Name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063240" y="2852928"/>
            <a:ext cx="3474720" cy="32004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108960" y="2852928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(as found in source)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537960" y="2852928"/>
            <a:ext cx="2148840" cy="32004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0" y="2852928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TaxaKey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4320" y="3172968"/>
            <a:ext cx="2788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3172968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Peziza quelepidotia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063240" y="3172968"/>
            <a:ext cx="34747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108960" y="317296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Korf &amp; ODonnell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537960" y="3172968"/>
            <a:ext cx="214884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583680" y="3172968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Peziza quelepidotia-KoOD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8705088" y="3172968"/>
            <a:ext cx="73152" cy="54864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74320" y="3447288"/>
            <a:ext cx="2788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3447288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Peziza quelepidotia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063240" y="3447288"/>
            <a:ext cx="34747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108960" y="344728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Korf &amp; O'Donnell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537960" y="3447288"/>
            <a:ext cx="214884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83680" y="3447288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Peziza quelepidotia-KoOD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274320" y="3721608"/>
            <a:ext cx="2788920" cy="274320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3721608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Arthonia hodgesii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063240" y="3721608"/>
            <a:ext cx="3474720" cy="274320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108960" y="372160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R.C. Harris &amp; Lendemer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6537960" y="3721608"/>
            <a:ext cx="2148840" cy="274320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583680" y="3721608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Arthonia hodgesii-HaLe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8705088" y="3721608"/>
            <a:ext cx="73152" cy="54864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74320" y="3995928"/>
            <a:ext cx="2788920" cy="274320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0040" y="3995928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Arthonia hodgesii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3063240" y="3995928"/>
            <a:ext cx="3474720" cy="274320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108960" y="399592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Lendemer &amp; R.C. Harris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6537960" y="3995928"/>
            <a:ext cx="2148840" cy="274320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83680" y="3995928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Arthonia hodgesii-HaLe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274320" y="4270248"/>
            <a:ext cx="2788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20040" y="4270248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Zamenhofia stoechadiana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3063240" y="4270248"/>
            <a:ext cx="34747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108960" y="4270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(F. Rose &amp; Cl. Roux) Clauzade &amp; Cl. Roux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6537960" y="4270248"/>
            <a:ext cx="214884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583680" y="4270248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Zamenhofia stoechadiana-CRCl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8705088" y="4270248"/>
            <a:ext cx="73152" cy="54864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274320" y="4544568"/>
            <a:ext cx="27889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20040" y="4544568"/>
            <a:ext cx="2697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Zamenhofia stoechadiana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3063240" y="4544568"/>
            <a:ext cx="347472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108960" y="454456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(F. Rose &amp; Cl. Roux) Clauzade &amp; Cl. Roux nom. inval.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537960" y="4544568"/>
            <a:ext cx="2148840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583680" y="4544568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Zamenhofia stoechadiana-CRCl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pair of rows shows different author representations from different sources — both resolve to the same TaxaKey, enabling reliable cross-source record linkage.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2B45"/>
          </a:solidFill>
          <a:ln w="12700">
            <a:solidFill>
              <a:srgbClr val="0D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Innovation: The Lichen / Licheniculous Filter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74320" y="822960"/>
            <a:ext cx="4114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Challenge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74320" y="1115568"/>
            <a:ext cx="41148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Mycobank/Index Fungorum: hundreds of thousands taxon names — the majority not lichens !!!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⇒ "Contamination with non-lichen taxa"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274320" y="1993392"/>
            <a:ext cx="4114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74320" y="2286000"/>
            <a:ext cx="4114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Authoritative list of lichenized, licheniculous &amp; allied fungi</a:t>
            </a:r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taxonomic hierarchy — Phylum through Family — only taxa that match proceed to upload ...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3337560"/>
            <a:ext cx="4114800" cy="960120"/>
          </a:xfrm>
          <a:prstGeom prst="rect">
            <a:avLst/>
          </a:prstGeom>
          <a:solidFill>
            <a:srgbClr val="0D2B45"/>
          </a:solidFill>
          <a:ln w="12700">
            <a:solidFill>
              <a:srgbClr val="0D2B45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11480" y="340156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11480" y="3657600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38,753 non-lichen taxa identified for removal from the portal — restoring the scientific integrity of the database.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617720" y="822960"/>
            <a:ext cx="4206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Lichen Taxonomy Hierarchy Reference List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617720" y="1143000"/>
            <a:ext cx="1005840" cy="2743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45152" y="1143000"/>
            <a:ext cx="95097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Phylum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5623560" y="1143000"/>
            <a:ext cx="1371600" cy="2743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50992" y="114300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6995160" y="1143000"/>
            <a:ext cx="1371600" cy="2743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022592" y="114300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8366760" y="1143000"/>
            <a:ext cx="1325880" cy="2743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94192" y="1143000"/>
            <a:ext cx="127101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617720" y="1417320"/>
            <a:ext cx="100584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54296" y="1417320"/>
            <a:ext cx="9326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Ascomycota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623560" y="1417320"/>
            <a:ext cx="137160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660136" y="1417320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Lecanoromycetes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995160" y="1417320"/>
            <a:ext cx="137160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031736" y="1417320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Acarosporales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8366760" y="1417320"/>
            <a:ext cx="132588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403336" y="1417320"/>
            <a:ext cx="125272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617720" y="1746504"/>
            <a:ext cx="100584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654296" y="1746504"/>
            <a:ext cx="9326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Ascomycota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5623560" y="1746504"/>
            <a:ext cx="137160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60136" y="1746504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Lecanoromycetes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6995160" y="1746504"/>
            <a:ext cx="137160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031736" y="1746504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Candelariales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8366760" y="1746504"/>
            <a:ext cx="132588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403336" y="1746504"/>
            <a:ext cx="125272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617720" y="2075688"/>
            <a:ext cx="100584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654296" y="2075688"/>
            <a:ext cx="9326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Ascomycota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5623560" y="2075688"/>
            <a:ext cx="137160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660136" y="2075688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Coniocybomycetes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6995160" y="2075688"/>
            <a:ext cx="137160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031736" y="2075688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Coniocybales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8366760" y="2075688"/>
            <a:ext cx="132588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8403336" y="2075688"/>
            <a:ext cx="125272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4617720" y="2404872"/>
            <a:ext cx="100584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654296" y="2404872"/>
            <a:ext cx="9326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Ascomycota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5623560" y="2404872"/>
            <a:ext cx="137160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660136" y="2404872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Dothideomycetes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995160" y="2404872"/>
            <a:ext cx="137160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031736" y="2404872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Eremithallales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8366760" y="2404872"/>
            <a:ext cx="132588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8403336" y="2404872"/>
            <a:ext cx="125272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Melaspileaceae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4617720" y="2734056"/>
            <a:ext cx="100584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654296" y="2734056"/>
            <a:ext cx="9326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Ascomycota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5623560" y="2734056"/>
            <a:ext cx="137160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660136" y="2734056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Dothideomycetes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6995160" y="2734056"/>
            <a:ext cx="137160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031736" y="2734056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Monoblastiales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8366760" y="2734056"/>
            <a:ext cx="132588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8403336" y="2734056"/>
            <a:ext cx="125272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900" dirty="0"/>
          </a:p>
        </p:txBody>
      </p:sp>
      <p:sp>
        <p:nvSpPr>
          <p:cNvPr id="60" name="Shape 58"/>
          <p:cNvSpPr/>
          <p:nvPr/>
        </p:nvSpPr>
        <p:spPr>
          <a:xfrm>
            <a:off x="4617720" y="3063240"/>
            <a:ext cx="100584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4654296" y="3063240"/>
            <a:ext cx="9326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Ascomycota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5623560" y="3063240"/>
            <a:ext cx="137160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5660136" y="3063240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Eurotiomycetes</a:t>
            </a:r>
            <a:endParaRPr lang="en-US" sz="900" dirty="0"/>
          </a:p>
        </p:txBody>
      </p:sp>
      <p:sp>
        <p:nvSpPr>
          <p:cNvPr id="64" name="Shape 62"/>
          <p:cNvSpPr/>
          <p:nvPr/>
        </p:nvSpPr>
        <p:spPr>
          <a:xfrm>
            <a:off x="6995160" y="3063240"/>
            <a:ext cx="137160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031736" y="3063240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Chaetothyriales</a:t>
            </a:r>
            <a:endParaRPr lang="en-US" sz="900" dirty="0"/>
          </a:p>
        </p:txBody>
      </p:sp>
      <p:sp>
        <p:nvSpPr>
          <p:cNvPr id="66" name="Shape 64"/>
          <p:cNvSpPr/>
          <p:nvPr/>
        </p:nvSpPr>
        <p:spPr>
          <a:xfrm>
            <a:off x="8366760" y="3063240"/>
            <a:ext cx="132588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8403336" y="3063240"/>
            <a:ext cx="125272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Microtheliopsidaceae</a:t>
            </a:r>
            <a:endParaRPr lang="en-US" sz="900" dirty="0"/>
          </a:p>
        </p:txBody>
      </p:sp>
      <p:sp>
        <p:nvSpPr>
          <p:cNvPr id="68" name="Shape 66"/>
          <p:cNvSpPr/>
          <p:nvPr/>
        </p:nvSpPr>
        <p:spPr>
          <a:xfrm>
            <a:off x="4617720" y="3392424"/>
            <a:ext cx="100584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4654296" y="3392424"/>
            <a:ext cx="9326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Ascomycota</a:t>
            </a:r>
            <a:endParaRPr lang="en-US" sz="900" dirty="0"/>
          </a:p>
        </p:txBody>
      </p:sp>
      <p:sp>
        <p:nvSpPr>
          <p:cNvPr id="70" name="Shape 68"/>
          <p:cNvSpPr/>
          <p:nvPr/>
        </p:nvSpPr>
        <p:spPr>
          <a:xfrm>
            <a:off x="5623560" y="3392424"/>
            <a:ext cx="137160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5660136" y="3392424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Eurotiomycetes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6995160" y="3392424"/>
            <a:ext cx="137160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7031736" y="3392424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Chaetothyriales</a:t>
            </a:r>
            <a:endParaRPr lang="en-US" sz="900" dirty="0"/>
          </a:p>
        </p:txBody>
      </p:sp>
      <p:sp>
        <p:nvSpPr>
          <p:cNvPr id="74" name="Shape 72"/>
          <p:cNvSpPr/>
          <p:nvPr/>
        </p:nvSpPr>
        <p:spPr>
          <a:xfrm>
            <a:off x="8366760" y="3392424"/>
            <a:ext cx="1325880" cy="329184"/>
          </a:xfrm>
          <a:prstGeom prst="rect">
            <a:avLst/>
          </a:prstGeom>
          <a:solidFill>
            <a:srgbClr val="FFFFFF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8403336" y="3392424"/>
            <a:ext cx="125272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Pyrenotrichaceae</a:t>
            </a:r>
            <a:endParaRPr lang="en-US" sz="900" dirty="0"/>
          </a:p>
        </p:txBody>
      </p:sp>
      <p:sp>
        <p:nvSpPr>
          <p:cNvPr id="76" name="Shape 74"/>
          <p:cNvSpPr/>
          <p:nvPr/>
        </p:nvSpPr>
        <p:spPr>
          <a:xfrm>
            <a:off x="4617720" y="3721608"/>
            <a:ext cx="100584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4654296" y="3721608"/>
            <a:ext cx="9326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Ascomycota</a:t>
            </a:r>
            <a:endParaRPr lang="en-US" sz="900" dirty="0"/>
          </a:p>
        </p:txBody>
      </p:sp>
      <p:sp>
        <p:nvSpPr>
          <p:cNvPr id="78" name="Shape 76"/>
          <p:cNvSpPr/>
          <p:nvPr/>
        </p:nvSpPr>
        <p:spPr>
          <a:xfrm>
            <a:off x="5623560" y="3721608"/>
            <a:ext cx="137160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5660136" y="3721608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Sordariomycetes</a:t>
            </a:r>
            <a:endParaRPr lang="en-US" sz="900" dirty="0"/>
          </a:p>
        </p:txBody>
      </p:sp>
      <p:sp>
        <p:nvSpPr>
          <p:cNvPr id="80" name="Shape 78"/>
          <p:cNvSpPr/>
          <p:nvPr/>
        </p:nvSpPr>
        <p:spPr>
          <a:xfrm>
            <a:off x="6995160" y="3721608"/>
            <a:ext cx="137160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7031736" y="3721608"/>
            <a:ext cx="129844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Xylariales</a:t>
            </a:r>
            <a:endParaRPr lang="en-US" sz="900" dirty="0"/>
          </a:p>
        </p:txBody>
      </p:sp>
      <p:sp>
        <p:nvSpPr>
          <p:cNvPr id="82" name="Shape 80"/>
          <p:cNvSpPr/>
          <p:nvPr/>
        </p:nvSpPr>
        <p:spPr>
          <a:xfrm>
            <a:off x="8366760" y="3721608"/>
            <a:ext cx="1325880" cy="329184"/>
          </a:xfrm>
          <a:prstGeom prst="rect">
            <a:avLst/>
          </a:prstGeom>
          <a:solidFill>
            <a:srgbClr val="F2F6FA"/>
          </a:solidFill>
          <a:ln w="6350">
            <a:solidFill>
              <a:srgbClr val="C8DCF0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8403336" y="3721608"/>
            <a:ext cx="125272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Requienellaceae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4617720" y="4096512"/>
            <a:ext cx="4206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Taxonomy authority provided by Dr. Frank Bungartz (ASU). All classification decisions are his.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2B45"/>
          </a:solidFill>
          <a:ln w="12700">
            <a:solidFill>
              <a:srgbClr val="0D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Sources: Examples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74320" y="804672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MycoBank</a:t>
            </a:r>
            <a:endParaRPr lang="en-US" sz="1200" dirty="0"/>
          </a:p>
        </p:txBody>
      </p:sp>
      <p:pic>
        <p:nvPicPr>
          <p:cNvPr id="5" name="Image 0" descr="/home/claude/mycoban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1078992"/>
            <a:ext cx="4114800" cy="276390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663440" y="804672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 Fungorum</a:t>
            </a:r>
            <a:endParaRPr lang="en-US" sz="1200" dirty="0"/>
          </a:p>
        </p:txBody>
      </p:sp>
      <p:pic>
        <p:nvPicPr>
          <p:cNvPr id="7" name="Image 1" descr="/home/claude/indexfungorum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440" y="1078992"/>
            <a:ext cx="4114800" cy="2068076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274320" y="3870327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Fdex  —  Cross-source verification tool</a:t>
            </a:r>
            <a:endParaRPr lang="en-US" sz="1200" dirty="0"/>
          </a:p>
        </p:txBody>
      </p:sp>
      <p:pic>
        <p:nvPicPr>
          <p:cNvPr id="9" name="Image 2" descr="/home/claude/fde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4162935"/>
            <a:ext cx="8503920" cy="362227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2B45"/>
          </a:solidFill>
          <a:ln w="12700">
            <a:solidFill>
              <a:srgbClr val="0D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0"/>
            <a:ext cx="8595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Data Pipeline: Process Flow</a:t>
            </a:r>
            <a:endParaRPr lang="en-US" sz="2000" dirty="0"/>
          </a:p>
        </p:txBody>
      </p:sp>
      <p:pic>
        <p:nvPicPr>
          <p:cNvPr id="4" name="Image 0" descr="/home/claude/pipelin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777240"/>
            <a:ext cx="1938770" cy="42062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3749040" y="868680"/>
            <a:ext cx="164592" cy="82296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041648" y="886968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Processing Phase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041648" y="1161288"/>
            <a:ext cx="4846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Multi-source load, lichen/licheniculous filter, and nine field updates with expert guidance, producing a candidate dataset.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3749040" y="1911096"/>
            <a:ext cx="164592" cy="822960"/>
          </a:xfrm>
          <a:prstGeom prst="rect">
            <a:avLst/>
          </a:prstGeom>
          <a:solidFill>
            <a:srgbClr val="C8A951"/>
          </a:solidFill>
          <a:ln w="12700">
            <a:solidFill>
              <a:srgbClr val="C8A95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041648" y="1929384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Freeze &amp; Expert Review Gate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041648" y="2203704"/>
            <a:ext cx="4846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defined checkpoint, the pipeline is frozen. Dr. Bungartz reviews results. Hard failures restart from the beginning; soft failures proceed to fine-tuning.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3749040" y="2953512"/>
            <a:ext cx="164592" cy="822960"/>
          </a:xfrm>
          <a:prstGeom prst="rect">
            <a:avLst/>
          </a:prstGeom>
          <a:solidFill>
            <a:srgbClr val="C87941"/>
          </a:solidFill>
          <a:ln w="12700">
            <a:solidFill>
              <a:srgbClr val="C8794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041648" y="297180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Fine-Tuning Iterations (one or more cycles)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4041648" y="3246120"/>
            <a:ext cx="4846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or more structured expert review iterations address edge cases. Each cycle can trigger further refinement before the final upload is prepared.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3749040" y="3995928"/>
            <a:ext cx="164592" cy="82296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041648" y="4014216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Portal Upload &amp; Final Expert Review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4041648" y="4288536"/>
            <a:ext cx="4846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is loaded to the Symbiota portal with integrity safeguards. A final expert validation by Dr. Bungartz closes the cycle.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2B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 at a Glance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365760" y="71323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 impact on portal completeness, accuracy, and scientific integrity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115568"/>
            <a:ext cx="2606040" cy="3566160"/>
          </a:xfrm>
          <a:prstGeom prst="rect">
            <a:avLst/>
          </a:prstGeom>
          <a:solidFill>
            <a:srgbClr val="112840"/>
          </a:solidFill>
          <a:ln w="25400">
            <a:solidFill>
              <a:srgbClr val="2E86C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261872"/>
            <a:ext cx="2423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68,717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457200" y="2176272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 lichen taxa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added to portal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731520" y="2816352"/>
            <a:ext cx="1874520" cy="27432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880360"/>
            <a:ext cx="2423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37,615 from Index Fungorum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31,102 from MycoBank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major expansion of portal coverage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0" y="1115568"/>
            <a:ext cx="2606040" cy="3566160"/>
          </a:xfrm>
          <a:prstGeom prst="rect">
            <a:avLst/>
          </a:prstGeom>
          <a:solidFill>
            <a:srgbClr val="112840"/>
          </a:solidFill>
          <a:ln w="25400">
            <a:solidFill>
              <a:srgbClr val="C8A951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291840" y="1261872"/>
            <a:ext cx="2423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C8A9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38,753</a:t>
            </a:r>
            <a:endParaRPr lang="en-US" sz="4200" dirty="0"/>
          </a:p>
        </p:txBody>
      </p:sp>
      <p:sp>
        <p:nvSpPr>
          <p:cNvPr id="11" name="Text 9"/>
          <p:cNvSpPr/>
          <p:nvPr/>
        </p:nvSpPr>
        <p:spPr>
          <a:xfrm>
            <a:off x="3291840" y="2176272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Non-lichen taxa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identified for removal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3566160" y="2816352"/>
            <a:ext cx="1874520" cy="27432"/>
          </a:xfrm>
          <a:prstGeom prst="rect">
            <a:avLst/>
          </a:prstGeom>
          <a:solidFill>
            <a:srgbClr val="C8A951"/>
          </a:solidFill>
          <a:ln w="12700">
            <a:solidFill>
              <a:srgbClr val="C8A95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91840" y="2880360"/>
            <a:ext cx="2423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Restoring scientific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 integrity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35040" y="1115568"/>
            <a:ext cx="2606040" cy="3566160"/>
          </a:xfrm>
          <a:prstGeom prst="rect">
            <a:avLst/>
          </a:prstGeom>
          <a:solidFill>
            <a:srgbClr val="112840"/>
          </a:solidFill>
          <a:ln w="25400">
            <a:solidFill>
              <a:srgbClr val="7EC8C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126480" y="1261872"/>
            <a:ext cx="2423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7E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162,465</a:t>
            </a:r>
            <a:endParaRPr lang="en-US" sz="4200" dirty="0"/>
          </a:p>
        </p:txBody>
      </p:sp>
      <p:sp>
        <p:nvSpPr>
          <p:cNvPr id="16" name="Text 14"/>
          <p:cNvSpPr/>
          <p:nvPr/>
        </p:nvSpPr>
        <p:spPr>
          <a:xfrm>
            <a:off x="6126480" y="2176272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Taxa records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augmented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6400800" y="2816352"/>
            <a:ext cx="1874520" cy="27432"/>
          </a:xfrm>
          <a:prstGeom prst="rect">
            <a:avLst/>
          </a:prstGeom>
          <a:solidFill>
            <a:srgbClr val="7EC8C8"/>
          </a:solidFill>
          <a:ln w="12700">
            <a:solidFill>
              <a:srgbClr val="7EC8C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26480" y="2880360"/>
            <a:ext cx="2423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Protolog, rank, acceptance,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AAC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identifiers updated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74320" y="482803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data ingested: MyCoBank 537,509  ·  Index Fungorum 630,652  ·  Species Fungorum  ·  Fdex 90,191  ·  Fungal Names All 594,097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Taxonomic Data Enhancement of the Consortium of Lichen Herbaria (Symbiota)</dc:title>
  <dc:subject>PptxGenJS Presentation</dc:subject>
  <dc:creator>Mousa Shaya</dc:creator>
  <cp:lastModifiedBy>Mousa Shaya</cp:lastModifiedBy>
  <cp:revision>1</cp:revision>
  <dcterms:created xsi:type="dcterms:W3CDTF">2026-04-21T11:32:25Z</dcterms:created>
  <dcterms:modified xsi:type="dcterms:W3CDTF">2026-04-21T11:32:25Z</dcterms:modified>
</cp:coreProperties>
</file>